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9" r:id="rId4"/>
    <p:sldId id="262" r:id="rId5"/>
    <p:sldId id="265" r:id="rId6"/>
    <p:sldId id="263"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B930E-6191-3419-16CB-E59CC3EBCA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E764702-6C4E-53BC-C516-825B06F113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62ECE93-CDD7-70D4-BC16-EC5C890BF610}"/>
              </a:ext>
            </a:extLst>
          </p:cNvPr>
          <p:cNvSpPr>
            <a:spLocks noGrp="1"/>
          </p:cNvSpPr>
          <p:nvPr>
            <p:ph type="dt" sz="half" idx="10"/>
          </p:nvPr>
        </p:nvSpPr>
        <p:spPr/>
        <p:txBody>
          <a:bodyPr/>
          <a:lstStyle/>
          <a:p>
            <a:fld id="{CBE958F9-C6E8-47FD-852C-C9E3E1DE7462}" type="datetimeFigureOut">
              <a:rPr lang="en-IN" smtClean="0"/>
              <a:t>24-04-2024</a:t>
            </a:fld>
            <a:endParaRPr lang="en-IN"/>
          </a:p>
        </p:txBody>
      </p:sp>
      <p:sp>
        <p:nvSpPr>
          <p:cNvPr id="5" name="Footer Placeholder 4">
            <a:extLst>
              <a:ext uri="{FF2B5EF4-FFF2-40B4-BE49-F238E27FC236}">
                <a16:creationId xmlns:a16="http://schemas.microsoft.com/office/drawing/2014/main" id="{F6235B7F-CBDF-6EFC-8C6F-F332816340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65009D-BC78-6569-7B6C-6F4AE8BC4865}"/>
              </a:ext>
            </a:extLst>
          </p:cNvPr>
          <p:cNvSpPr>
            <a:spLocks noGrp="1"/>
          </p:cNvSpPr>
          <p:nvPr>
            <p:ph type="sldNum" sz="quarter" idx="12"/>
          </p:nvPr>
        </p:nvSpPr>
        <p:spPr/>
        <p:txBody>
          <a:bodyPr/>
          <a:lstStyle/>
          <a:p>
            <a:fld id="{3C499B02-00A5-4724-8CB4-9F3CC24CF824}" type="slidenum">
              <a:rPr lang="en-IN" smtClean="0"/>
              <a:t>‹#›</a:t>
            </a:fld>
            <a:endParaRPr lang="en-IN"/>
          </a:p>
        </p:txBody>
      </p:sp>
    </p:spTree>
    <p:extLst>
      <p:ext uri="{BB962C8B-B14F-4D97-AF65-F5344CB8AC3E}">
        <p14:creationId xmlns:p14="http://schemas.microsoft.com/office/powerpoint/2010/main" val="2017122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BFC96-BEC0-C9F4-3E58-64922D80CEE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8AC2F5-A1E0-1EC4-F3B2-CCCCF6F154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5F9740-D2D0-D4C0-13B9-D8A3EFFEC477}"/>
              </a:ext>
            </a:extLst>
          </p:cNvPr>
          <p:cNvSpPr>
            <a:spLocks noGrp="1"/>
          </p:cNvSpPr>
          <p:nvPr>
            <p:ph type="dt" sz="half" idx="10"/>
          </p:nvPr>
        </p:nvSpPr>
        <p:spPr/>
        <p:txBody>
          <a:bodyPr/>
          <a:lstStyle/>
          <a:p>
            <a:fld id="{CBE958F9-C6E8-47FD-852C-C9E3E1DE7462}" type="datetimeFigureOut">
              <a:rPr lang="en-IN" smtClean="0"/>
              <a:t>24-04-2024</a:t>
            </a:fld>
            <a:endParaRPr lang="en-IN"/>
          </a:p>
        </p:txBody>
      </p:sp>
      <p:sp>
        <p:nvSpPr>
          <p:cNvPr id="5" name="Footer Placeholder 4">
            <a:extLst>
              <a:ext uri="{FF2B5EF4-FFF2-40B4-BE49-F238E27FC236}">
                <a16:creationId xmlns:a16="http://schemas.microsoft.com/office/drawing/2014/main" id="{9AA679B3-32BD-9F26-6815-4ECEF24520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E0EF14-E398-D034-68AB-D7197581A7AF}"/>
              </a:ext>
            </a:extLst>
          </p:cNvPr>
          <p:cNvSpPr>
            <a:spLocks noGrp="1"/>
          </p:cNvSpPr>
          <p:nvPr>
            <p:ph type="sldNum" sz="quarter" idx="12"/>
          </p:nvPr>
        </p:nvSpPr>
        <p:spPr/>
        <p:txBody>
          <a:bodyPr/>
          <a:lstStyle/>
          <a:p>
            <a:fld id="{3C499B02-00A5-4724-8CB4-9F3CC24CF824}" type="slidenum">
              <a:rPr lang="en-IN" smtClean="0"/>
              <a:t>‹#›</a:t>
            </a:fld>
            <a:endParaRPr lang="en-IN"/>
          </a:p>
        </p:txBody>
      </p:sp>
    </p:spTree>
    <p:extLst>
      <p:ext uri="{BB962C8B-B14F-4D97-AF65-F5344CB8AC3E}">
        <p14:creationId xmlns:p14="http://schemas.microsoft.com/office/powerpoint/2010/main" val="3804826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AF89AC-978A-0BF1-758F-20ED5B9352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94F403-32CF-6BFC-2A91-779DF3FB99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90BFAF-28C9-7BE3-94F8-351AAA8253DB}"/>
              </a:ext>
            </a:extLst>
          </p:cNvPr>
          <p:cNvSpPr>
            <a:spLocks noGrp="1"/>
          </p:cNvSpPr>
          <p:nvPr>
            <p:ph type="dt" sz="half" idx="10"/>
          </p:nvPr>
        </p:nvSpPr>
        <p:spPr/>
        <p:txBody>
          <a:bodyPr/>
          <a:lstStyle/>
          <a:p>
            <a:fld id="{CBE958F9-C6E8-47FD-852C-C9E3E1DE7462}" type="datetimeFigureOut">
              <a:rPr lang="en-IN" smtClean="0"/>
              <a:t>24-04-2024</a:t>
            </a:fld>
            <a:endParaRPr lang="en-IN"/>
          </a:p>
        </p:txBody>
      </p:sp>
      <p:sp>
        <p:nvSpPr>
          <p:cNvPr id="5" name="Footer Placeholder 4">
            <a:extLst>
              <a:ext uri="{FF2B5EF4-FFF2-40B4-BE49-F238E27FC236}">
                <a16:creationId xmlns:a16="http://schemas.microsoft.com/office/drawing/2014/main" id="{765E7CA2-64E2-255B-1E41-23953B3B36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79FE65-5B57-B9AC-55C6-00F55A4269B8}"/>
              </a:ext>
            </a:extLst>
          </p:cNvPr>
          <p:cNvSpPr>
            <a:spLocks noGrp="1"/>
          </p:cNvSpPr>
          <p:nvPr>
            <p:ph type="sldNum" sz="quarter" idx="12"/>
          </p:nvPr>
        </p:nvSpPr>
        <p:spPr/>
        <p:txBody>
          <a:bodyPr/>
          <a:lstStyle/>
          <a:p>
            <a:fld id="{3C499B02-00A5-4724-8CB4-9F3CC24CF824}" type="slidenum">
              <a:rPr lang="en-IN" smtClean="0"/>
              <a:t>‹#›</a:t>
            </a:fld>
            <a:endParaRPr lang="en-IN"/>
          </a:p>
        </p:txBody>
      </p:sp>
    </p:spTree>
    <p:extLst>
      <p:ext uri="{BB962C8B-B14F-4D97-AF65-F5344CB8AC3E}">
        <p14:creationId xmlns:p14="http://schemas.microsoft.com/office/powerpoint/2010/main" val="3016029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4EF54-FDDA-386F-26A2-5FCBB34846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C05EF0C-DE9D-915F-E344-BA241402D5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17A016-BF85-0C55-4150-D52AFB8AB0C1}"/>
              </a:ext>
            </a:extLst>
          </p:cNvPr>
          <p:cNvSpPr>
            <a:spLocks noGrp="1"/>
          </p:cNvSpPr>
          <p:nvPr>
            <p:ph type="dt" sz="half" idx="10"/>
          </p:nvPr>
        </p:nvSpPr>
        <p:spPr/>
        <p:txBody>
          <a:bodyPr/>
          <a:lstStyle/>
          <a:p>
            <a:fld id="{CBE958F9-C6E8-47FD-852C-C9E3E1DE7462}" type="datetimeFigureOut">
              <a:rPr lang="en-IN" smtClean="0"/>
              <a:t>24-04-2024</a:t>
            </a:fld>
            <a:endParaRPr lang="en-IN"/>
          </a:p>
        </p:txBody>
      </p:sp>
      <p:sp>
        <p:nvSpPr>
          <p:cNvPr id="5" name="Footer Placeholder 4">
            <a:extLst>
              <a:ext uri="{FF2B5EF4-FFF2-40B4-BE49-F238E27FC236}">
                <a16:creationId xmlns:a16="http://schemas.microsoft.com/office/drawing/2014/main" id="{9189977A-C6F1-76FE-4F92-21D5AC09C6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1B8664-33B9-DBA3-5006-893F1B751587}"/>
              </a:ext>
            </a:extLst>
          </p:cNvPr>
          <p:cNvSpPr>
            <a:spLocks noGrp="1"/>
          </p:cNvSpPr>
          <p:nvPr>
            <p:ph type="sldNum" sz="quarter" idx="12"/>
          </p:nvPr>
        </p:nvSpPr>
        <p:spPr/>
        <p:txBody>
          <a:bodyPr/>
          <a:lstStyle/>
          <a:p>
            <a:fld id="{3C499B02-00A5-4724-8CB4-9F3CC24CF824}" type="slidenum">
              <a:rPr lang="en-IN" smtClean="0"/>
              <a:t>‹#›</a:t>
            </a:fld>
            <a:endParaRPr lang="en-IN"/>
          </a:p>
        </p:txBody>
      </p:sp>
    </p:spTree>
    <p:extLst>
      <p:ext uri="{BB962C8B-B14F-4D97-AF65-F5344CB8AC3E}">
        <p14:creationId xmlns:p14="http://schemas.microsoft.com/office/powerpoint/2010/main" val="250821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DEB3-1663-FEE1-A05A-EDD056D80B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91518E-E521-5728-A5E3-C6BE4E3B8EF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F86A07-C873-2C44-CE6B-C54697244565}"/>
              </a:ext>
            </a:extLst>
          </p:cNvPr>
          <p:cNvSpPr>
            <a:spLocks noGrp="1"/>
          </p:cNvSpPr>
          <p:nvPr>
            <p:ph type="dt" sz="half" idx="10"/>
          </p:nvPr>
        </p:nvSpPr>
        <p:spPr/>
        <p:txBody>
          <a:bodyPr/>
          <a:lstStyle/>
          <a:p>
            <a:fld id="{CBE958F9-C6E8-47FD-852C-C9E3E1DE7462}" type="datetimeFigureOut">
              <a:rPr lang="en-IN" smtClean="0"/>
              <a:t>24-04-2024</a:t>
            </a:fld>
            <a:endParaRPr lang="en-IN"/>
          </a:p>
        </p:txBody>
      </p:sp>
      <p:sp>
        <p:nvSpPr>
          <p:cNvPr id="5" name="Footer Placeholder 4">
            <a:extLst>
              <a:ext uri="{FF2B5EF4-FFF2-40B4-BE49-F238E27FC236}">
                <a16:creationId xmlns:a16="http://schemas.microsoft.com/office/drawing/2014/main" id="{191FE29F-E089-F70A-A20A-06A8F245D9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D70498-91A2-69E3-9D5B-DD02082733BA}"/>
              </a:ext>
            </a:extLst>
          </p:cNvPr>
          <p:cNvSpPr>
            <a:spLocks noGrp="1"/>
          </p:cNvSpPr>
          <p:nvPr>
            <p:ph type="sldNum" sz="quarter" idx="12"/>
          </p:nvPr>
        </p:nvSpPr>
        <p:spPr/>
        <p:txBody>
          <a:bodyPr/>
          <a:lstStyle/>
          <a:p>
            <a:fld id="{3C499B02-00A5-4724-8CB4-9F3CC24CF824}" type="slidenum">
              <a:rPr lang="en-IN" smtClean="0"/>
              <a:t>‹#›</a:t>
            </a:fld>
            <a:endParaRPr lang="en-IN"/>
          </a:p>
        </p:txBody>
      </p:sp>
    </p:spTree>
    <p:extLst>
      <p:ext uri="{BB962C8B-B14F-4D97-AF65-F5344CB8AC3E}">
        <p14:creationId xmlns:p14="http://schemas.microsoft.com/office/powerpoint/2010/main" val="574804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14DCD-E314-EFC5-FABD-8D8BA74F10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3F98F8-ACD1-7644-A39F-005ABB9C7A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B142972-4429-FB0F-F2E1-CC8A945A61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1EDA312-96DC-125E-6681-874D6866337D}"/>
              </a:ext>
            </a:extLst>
          </p:cNvPr>
          <p:cNvSpPr>
            <a:spLocks noGrp="1"/>
          </p:cNvSpPr>
          <p:nvPr>
            <p:ph type="dt" sz="half" idx="10"/>
          </p:nvPr>
        </p:nvSpPr>
        <p:spPr/>
        <p:txBody>
          <a:bodyPr/>
          <a:lstStyle/>
          <a:p>
            <a:fld id="{CBE958F9-C6E8-47FD-852C-C9E3E1DE7462}" type="datetimeFigureOut">
              <a:rPr lang="en-IN" smtClean="0"/>
              <a:t>24-04-2024</a:t>
            </a:fld>
            <a:endParaRPr lang="en-IN"/>
          </a:p>
        </p:txBody>
      </p:sp>
      <p:sp>
        <p:nvSpPr>
          <p:cNvPr id="6" name="Footer Placeholder 5">
            <a:extLst>
              <a:ext uri="{FF2B5EF4-FFF2-40B4-BE49-F238E27FC236}">
                <a16:creationId xmlns:a16="http://schemas.microsoft.com/office/drawing/2014/main" id="{5EF61594-F68E-8B7E-B33E-EE0E5B01338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41EEE06-8D97-EF4A-6660-29359A5D05AE}"/>
              </a:ext>
            </a:extLst>
          </p:cNvPr>
          <p:cNvSpPr>
            <a:spLocks noGrp="1"/>
          </p:cNvSpPr>
          <p:nvPr>
            <p:ph type="sldNum" sz="quarter" idx="12"/>
          </p:nvPr>
        </p:nvSpPr>
        <p:spPr/>
        <p:txBody>
          <a:bodyPr/>
          <a:lstStyle/>
          <a:p>
            <a:fld id="{3C499B02-00A5-4724-8CB4-9F3CC24CF824}" type="slidenum">
              <a:rPr lang="en-IN" smtClean="0"/>
              <a:t>‹#›</a:t>
            </a:fld>
            <a:endParaRPr lang="en-IN"/>
          </a:p>
        </p:txBody>
      </p:sp>
    </p:spTree>
    <p:extLst>
      <p:ext uri="{BB962C8B-B14F-4D97-AF65-F5344CB8AC3E}">
        <p14:creationId xmlns:p14="http://schemas.microsoft.com/office/powerpoint/2010/main" val="110799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F4009-6307-03D2-AE71-FB489F8882E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9C19D3C-2CC6-125F-F28F-733FD7BD3A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E108C2-1C50-C36B-18F2-E1D9D0E149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451BDF6-05AF-BE2D-3AF7-8F67F076AA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0DC840-8314-A915-939D-8F55D1D551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308952F-9685-068F-3BAA-4B2EC16275F7}"/>
              </a:ext>
            </a:extLst>
          </p:cNvPr>
          <p:cNvSpPr>
            <a:spLocks noGrp="1"/>
          </p:cNvSpPr>
          <p:nvPr>
            <p:ph type="dt" sz="half" idx="10"/>
          </p:nvPr>
        </p:nvSpPr>
        <p:spPr/>
        <p:txBody>
          <a:bodyPr/>
          <a:lstStyle/>
          <a:p>
            <a:fld id="{CBE958F9-C6E8-47FD-852C-C9E3E1DE7462}" type="datetimeFigureOut">
              <a:rPr lang="en-IN" smtClean="0"/>
              <a:t>24-04-2024</a:t>
            </a:fld>
            <a:endParaRPr lang="en-IN"/>
          </a:p>
        </p:txBody>
      </p:sp>
      <p:sp>
        <p:nvSpPr>
          <p:cNvPr id="8" name="Footer Placeholder 7">
            <a:extLst>
              <a:ext uri="{FF2B5EF4-FFF2-40B4-BE49-F238E27FC236}">
                <a16:creationId xmlns:a16="http://schemas.microsoft.com/office/drawing/2014/main" id="{D868EA92-A7CD-641B-11CC-947A0C98D28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418F11B-9686-8B01-EF8D-1AE62F40CAD3}"/>
              </a:ext>
            </a:extLst>
          </p:cNvPr>
          <p:cNvSpPr>
            <a:spLocks noGrp="1"/>
          </p:cNvSpPr>
          <p:nvPr>
            <p:ph type="sldNum" sz="quarter" idx="12"/>
          </p:nvPr>
        </p:nvSpPr>
        <p:spPr/>
        <p:txBody>
          <a:bodyPr/>
          <a:lstStyle/>
          <a:p>
            <a:fld id="{3C499B02-00A5-4724-8CB4-9F3CC24CF824}" type="slidenum">
              <a:rPr lang="en-IN" smtClean="0"/>
              <a:t>‹#›</a:t>
            </a:fld>
            <a:endParaRPr lang="en-IN"/>
          </a:p>
        </p:txBody>
      </p:sp>
    </p:spTree>
    <p:extLst>
      <p:ext uri="{BB962C8B-B14F-4D97-AF65-F5344CB8AC3E}">
        <p14:creationId xmlns:p14="http://schemas.microsoft.com/office/powerpoint/2010/main" val="826869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2C7CB-6B65-E497-F144-EDF4D24AE91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23D156C-5216-1CD4-972C-E94D1A0CC33D}"/>
              </a:ext>
            </a:extLst>
          </p:cNvPr>
          <p:cNvSpPr>
            <a:spLocks noGrp="1"/>
          </p:cNvSpPr>
          <p:nvPr>
            <p:ph type="dt" sz="half" idx="10"/>
          </p:nvPr>
        </p:nvSpPr>
        <p:spPr/>
        <p:txBody>
          <a:bodyPr/>
          <a:lstStyle/>
          <a:p>
            <a:fld id="{CBE958F9-C6E8-47FD-852C-C9E3E1DE7462}" type="datetimeFigureOut">
              <a:rPr lang="en-IN" smtClean="0"/>
              <a:t>24-04-2024</a:t>
            </a:fld>
            <a:endParaRPr lang="en-IN"/>
          </a:p>
        </p:txBody>
      </p:sp>
      <p:sp>
        <p:nvSpPr>
          <p:cNvPr id="4" name="Footer Placeholder 3">
            <a:extLst>
              <a:ext uri="{FF2B5EF4-FFF2-40B4-BE49-F238E27FC236}">
                <a16:creationId xmlns:a16="http://schemas.microsoft.com/office/drawing/2014/main" id="{D817E0C6-09E6-F51C-AEEB-4C187225C66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F2C0C95-A370-5723-9853-D3A04E49271F}"/>
              </a:ext>
            </a:extLst>
          </p:cNvPr>
          <p:cNvSpPr>
            <a:spLocks noGrp="1"/>
          </p:cNvSpPr>
          <p:nvPr>
            <p:ph type="sldNum" sz="quarter" idx="12"/>
          </p:nvPr>
        </p:nvSpPr>
        <p:spPr/>
        <p:txBody>
          <a:bodyPr/>
          <a:lstStyle/>
          <a:p>
            <a:fld id="{3C499B02-00A5-4724-8CB4-9F3CC24CF824}" type="slidenum">
              <a:rPr lang="en-IN" smtClean="0"/>
              <a:t>‹#›</a:t>
            </a:fld>
            <a:endParaRPr lang="en-IN"/>
          </a:p>
        </p:txBody>
      </p:sp>
    </p:spTree>
    <p:extLst>
      <p:ext uri="{BB962C8B-B14F-4D97-AF65-F5344CB8AC3E}">
        <p14:creationId xmlns:p14="http://schemas.microsoft.com/office/powerpoint/2010/main" val="1623873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9A3328-436F-E94D-DE5B-E7A89625329A}"/>
              </a:ext>
            </a:extLst>
          </p:cNvPr>
          <p:cNvSpPr>
            <a:spLocks noGrp="1"/>
          </p:cNvSpPr>
          <p:nvPr>
            <p:ph type="dt" sz="half" idx="10"/>
          </p:nvPr>
        </p:nvSpPr>
        <p:spPr/>
        <p:txBody>
          <a:bodyPr/>
          <a:lstStyle/>
          <a:p>
            <a:fld id="{CBE958F9-C6E8-47FD-852C-C9E3E1DE7462}" type="datetimeFigureOut">
              <a:rPr lang="en-IN" smtClean="0"/>
              <a:t>24-04-2024</a:t>
            </a:fld>
            <a:endParaRPr lang="en-IN"/>
          </a:p>
        </p:txBody>
      </p:sp>
      <p:sp>
        <p:nvSpPr>
          <p:cNvPr id="3" name="Footer Placeholder 2">
            <a:extLst>
              <a:ext uri="{FF2B5EF4-FFF2-40B4-BE49-F238E27FC236}">
                <a16:creationId xmlns:a16="http://schemas.microsoft.com/office/drawing/2014/main" id="{3CB60E72-10B1-8768-3F35-D9A5F6A6A04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F9CDB62-DB6A-EB9C-A8F1-997FB7FF2853}"/>
              </a:ext>
            </a:extLst>
          </p:cNvPr>
          <p:cNvSpPr>
            <a:spLocks noGrp="1"/>
          </p:cNvSpPr>
          <p:nvPr>
            <p:ph type="sldNum" sz="quarter" idx="12"/>
          </p:nvPr>
        </p:nvSpPr>
        <p:spPr/>
        <p:txBody>
          <a:bodyPr/>
          <a:lstStyle/>
          <a:p>
            <a:fld id="{3C499B02-00A5-4724-8CB4-9F3CC24CF824}" type="slidenum">
              <a:rPr lang="en-IN" smtClean="0"/>
              <a:t>‹#›</a:t>
            </a:fld>
            <a:endParaRPr lang="en-IN"/>
          </a:p>
        </p:txBody>
      </p:sp>
    </p:spTree>
    <p:extLst>
      <p:ext uri="{BB962C8B-B14F-4D97-AF65-F5344CB8AC3E}">
        <p14:creationId xmlns:p14="http://schemas.microsoft.com/office/powerpoint/2010/main" val="30687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6350C-7486-926C-916C-87B2A52FA9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FE43023-E22A-9438-20D1-F8D80CB04A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D21DD63-91FA-A016-E852-DC2F12178C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85F777-07E5-E349-5D0A-3108B3EFA3EA}"/>
              </a:ext>
            </a:extLst>
          </p:cNvPr>
          <p:cNvSpPr>
            <a:spLocks noGrp="1"/>
          </p:cNvSpPr>
          <p:nvPr>
            <p:ph type="dt" sz="half" idx="10"/>
          </p:nvPr>
        </p:nvSpPr>
        <p:spPr/>
        <p:txBody>
          <a:bodyPr/>
          <a:lstStyle/>
          <a:p>
            <a:fld id="{CBE958F9-C6E8-47FD-852C-C9E3E1DE7462}" type="datetimeFigureOut">
              <a:rPr lang="en-IN" smtClean="0"/>
              <a:t>24-04-2024</a:t>
            </a:fld>
            <a:endParaRPr lang="en-IN"/>
          </a:p>
        </p:txBody>
      </p:sp>
      <p:sp>
        <p:nvSpPr>
          <p:cNvPr id="6" name="Footer Placeholder 5">
            <a:extLst>
              <a:ext uri="{FF2B5EF4-FFF2-40B4-BE49-F238E27FC236}">
                <a16:creationId xmlns:a16="http://schemas.microsoft.com/office/drawing/2014/main" id="{91E8F64A-9AED-3663-5AA8-BA0E9D39F4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3450A5-4CB0-B725-21AB-F2C2167C3E36}"/>
              </a:ext>
            </a:extLst>
          </p:cNvPr>
          <p:cNvSpPr>
            <a:spLocks noGrp="1"/>
          </p:cNvSpPr>
          <p:nvPr>
            <p:ph type="sldNum" sz="quarter" idx="12"/>
          </p:nvPr>
        </p:nvSpPr>
        <p:spPr/>
        <p:txBody>
          <a:bodyPr/>
          <a:lstStyle/>
          <a:p>
            <a:fld id="{3C499B02-00A5-4724-8CB4-9F3CC24CF824}" type="slidenum">
              <a:rPr lang="en-IN" smtClean="0"/>
              <a:t>‹#›</a:t>
            </a:fld>
            <a:endParaRPr lang="en-IN"/>
          </a:p>
        </p:txBody>
      </p:sp>
    </p:spTree>
    <p:extLst>
      <p:ext uri="{BB962C8B-B14F-4D97-AF65-F5344CB8AC3E}">
        <p14:creationId xmlns:p14="http://schemas.microsoft.com/office/powerpoint/2010/main" val="1503799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D69FA-3834-D12E-C1BB-4C666E60D6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3EBD114-3DEA-4BF0-1CAC-1D90083EF5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BFCC4D8-D825-4200-1ABB-A806475338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CF4E6D-BCF5-EE2B-7F94-578785F4C606}"/>
              </a:ext>
            </a:extLst>
          </p:cNvPr>
          <p:cNvSpPr>
            <a:spLocks noGrp="1"/>
          </p:cNvSpPr>
          <p:nvPr>
            <p:ph type="dt" sz="half" idx="10"/>
          </p:nvPr>
        </p:nvSpPr>
        <p:spPr/>
        <p:txBody>
          <a:bodyPr/>
          <a:lstStyle/>
          <a:p>
            <a:fld id="{CBE958F9-C6E8-47FD-852C-C9E3E1DE7462}" type="datetimeFigureOut">
              <a:rPr lang="en-IN" smtClean="0"/>
              <a:t>24-04-2024</a:t>
            </a:fld>
            <a:endParaRPr lang="en-IN"/>
          </a:p>
        </p:txBody>
      </p:sp>
      <p:sp>
        <p:nvSpPr>
          <p:cNvPr id="6" name="Footer Placeholder 5">
            <a:extLst>
              <a:ext uri="{FF2B5EF4-FFF2-40B4-BE49-F238E27FC236}">
                <a16:creationId xmlns:a16="http://schemas.microsoft.com/office/drawing/2014/main" id="{3CA5C448-4677-312A-E0C0-14AEF7A6CB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03DA0A-8445-CCFF-4BD3-CFC1280A683B}"/>
              </a:ext>
            </a:extLst>
          </p:cNvPr>
          <p:cNvSpPr>
            <a:spLocks noGrp="1"/>
          </p:cNvSpPr>
          <p:nvPr>
            <p:ph type="sldNum" sz="quarter" idx="12"/>
          </p:nvPr>
        </p:nvSpPr>
        <p:spPr/>
        <p:txBody>
          <a:bodyPr/>
          <a:lstStyle/>
          <a:p>
            <a:fld id="{3C499B02-00A5-4724-8CB4-9F3CC24CF824}" type="slidenum">
              <a:rPr lang="en-IN" smtClean="0"/>
              <a:t>‹#›</a:t>
            </a:fld>
            <a:endParaRPr lang="en-IN"/>
          </a:p>
        </p:txBody>
      </p:sp>
    </p:spTree>
    <p:extLst>
      <p:ext uri="{BB962C8B-B14F-4D97-AF65-F5344CB8AC3E}">
        <p14:creationId xmlns:p14="http://schemas.microsoft.com/office/powerpoint/2010/main" val="2440561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9A8439-C15E-C860-975D-0907DCF64D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0AE989-D28D-F353-F2AD-7F63A610F0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8F45B4-5EBC-2119-664A-5F8DDB0F7B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BE958F9-C6E8-47FD-852C-C9E3E1DE7462}" type="datetimeFigureOut">
              <a:rPr lang="en-IN" smtClean="0"/>
              <a:t>24-04-2024</a:t>
            </a:fld>
            <a:endParaRPr lang="en-IN"/>
          </a:p>
        </p:txBody>
      </p:sp>
      <p:sp>
        <p:nvSpPr>
          <p:cNvPr id="5" name="Footer Placeholder 4">
            <a:extLst>
              <a:ext uri="{FF2B5EF4-FFF2-40B4-BE49-F238E27FC236}">
                <a16:creationId xmlns:a16="http://schemas.microsoft.com/office/drawing/2014/main" id="{CD0057A3-89B8-F00E-A7B6-ED3275D31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8853BDF0-0754-8976-D43E-C452B4F4DB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C499B02-00A5-4724-8CB4-9F3CC24CF824}" type="slidenum">
              <a:rPr lang="en-IN" smtClean="0"/>
              <a:t>‹#›</a:t>
            </a:fld>
            <a:endParaRPr lang="en-IN"/>
          </a:p>
        </p:txBody>
      </p:sp>
    </p:spTree>
    <p:extLst>
      <p:ext uri="{BB962C8B-B14F-4D97-AF65-F5344CB8AC3E}">
        <p14:creationId xmlns:p14="http://schemas.microsoft.com/office/powerpoint/2010/main" val="3000924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597993-B9AB-0199-D64B-DC4354EB1FC1}"/>
              </a:ext>
            </a:extLst>
          </p:cNvPr>
          <p:cNvSpPr>
            <a:spLocks noGrp="1"/>
          </p:cNvSpPr>
          <p:nvPr>
            <p:ph type="ctrTitle"/>
          </p:nvPr>
        </p:nvSpPr>
        <p:spPr>
          <a:xfrm>
            <a:off x="648426" y="4716437"/>
            <a:ext cx="5638799" cy="1108291"/>
          </a:xfrm>
        </p:spPr>
        <p:txBody>
          <a:bodyPr vert="horz" lIns="91440" tIns="45720" rIns="91440" bIns="45720" rtlCol="0" anchor="t">
            <a:normAutofit/>
          </a:bodyPr>
          <a:lstStyle/>
          <a:p>
            <a:r>
              <a:rPr lang="en-US" sz="3100" b="0" i="0" u="none" strike="noStrike" kern="1200" baseline="0" dirty="0">
                <a:solidFill>
                  <a:schemeClr val="tx1"/>
                </a:solidFill>
                <a:latin typeface="+mj-lt"/>
                <a:ea typeface="+mj-ea"/>
                <a:cs typeface="+mj-cs"/>
              </a:rPr>
              <a:t>Stereo R-CNN based 3D Object Detection for Autonomous Driving</a:t>
            </a:r>
            <a:endParaRPr lang="en-US" sz="31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63ED6D4D-86D0-F4A3-CAC0-BE57FA012B78}"/>
              </a:ext>
            </a:extLst>
          </p:cNvPr>
          <p:cNvPicPr>
            <a:picLocks noChangeAspect="1"/>
          </p:cNvPicPr>
          <p:nvPr/>
        </p:nvPicPr>
        <p:blipFill>
          <a:blip r:embed="rId2"/>
          <a:stretch>
            <a:fillRect/>
          </a:stretch>
        </p:blipFill>
        <p:spPr>
          <a:xfrm>
            <a:off x="648426" y="457200"/>
            <a:ext cx="10956110" cy="3455325"/>
          </a:xfrm>
          <a:prstGeom prst="rect">
            <a:avLst/>
          </a:prstGeom>
        </p:spPr>
      </p:pic>
      <p:sp>
        <p:nvSpPr>
          <p:cNvPr id="3" name="Subtitle 2">
            <a:extLst>
              <a:ext uri="{FF2B5EF4-FFF2-40B4-BE49-F238E27FC236}">
                <a16:creationId xmlns:a16="http://schemas.microsoft.com/office/drawing/2014/main" id="{0CCD661A-2969-47CB-C31E-775C1F58ED10}"/>
              </a:ext>
            </a:extLst>
          </p:cNvPr>
          <p:cNvSpPr>
            <a:spLocks noGrp="1"/>
          </p:cNvSpPr>
          <p:nvPr>
            <p:ph type="subTitle" idx="1"/>
          </p:nvPr>
        </p:nvSpPr>
        <p:spPr>
          <a:xfrm>
            <a:off x="8735651" y="4184814"/>
            <a:ext cx="2868885" cy="1800164"/>
          </a:xfrm>
        </p:spPr>
        <p:txBody>
          <a:bodyPr vert="horz" lIns="91440" tIns="45720" rIns="91440" bIns="45720" rtlCol="0" anchor="t">
            <a:normAutofit/>
          </a:bodyPr>
          <a:lstStyle/>
          <a:p>
            <a:pPr indent="-228600" algn="l">
              <a:buFont typeface="Arial" panose="020B0604020202020204" pitchFamily="34" charset="0"/>
              <a:buChar char="•"/>
            </a:pPr>
            <a:r>
              <a:rPr lang="en-US" sz="1700" dirty="0"/>
              <a:t>Yashaswi Ranga Sivaraju</a:t>
            </a:r>
          </a:p>
          <a:p>
            <a:pPr indent="-228600" algn="l">
              <a:buFont typeface="Arial" panose="020B0604020202020204" pitchFamily="34" charset="0"/>
              <a:buChar char="•"/>
            </a:pPr>
            <a:r>
              <a:rPr lang="en-US" sz="1700" dirty="0"/>
              <a:t>Jay </a:t>
            </a:r>
            <a:r>
              <a:rPr lang="en-US" sz="1700" dirty="0" err="1"/>
              <a:t>Bhanushali</a:t>
            </a:r>
            <a:endParaRPr lang="en-US" sz="1700" dirty="0"/>
          </a:p>
          <a:p>
            <a:pPr indent="-228600" algn="l">
              <a:buFont typeface="Arial" panose="020B0604020202020204" pitchFamily="34" charset="0"/>
              <a:buChar char="•"/>
            </a:pPr>
            <a:r>
              <a:rPr lang="en-US" sz="1700" dirty="0"/>
              <a:t>Ketan </a:t>
            </a:r>
            <a:r>
              <a:rPr lang="en-US" sz="1700" dirty="0" err="1"/>
              <a:t>Genmal</a:t>
            </a:r>
            <a:r>
              <a:rPr lang="en-US" sz="1700" dirty="0"/>
              <a:t> Choudhary</a:t>
            </a:r>
          </a:p>
          <a:p>
            <a:pPr indent="-228600" algn="l">
              <a:buFont typeface="Arial" panose="020B0604020202020204" pitchFamily="34" charset="0"/>
              <a:buChar char="•"/>
            </a:pPr>
            <a:r>
              <a:rPr lang="en-US" sz="1700" dirty="0"/>
              <a:t>Swathi Bhargavi </a:t>
            </a:r>
            <a:r>
              <a:rPr lang="en-US" sz="1700" dirty="0" err="1"/>
              <a:t>Vadithe</a:t>
            </a:r>
            <a:endParaRPr lang="en-US" sz="1700" dirty="0"/>
          </a:p>
          <a:p>
            <a:pPr indent="-228600" algn="l">
              <a:buFont typeface="Arial" panose="020B0604020202020204" pitchFamily="34" charset="0"/>
              <a:buChar char="•"/>
            </a:pPr>
            <a:r>
              <a:rPr lang="en-US" sz="1700" dirty="0"/>
              <a:t>Darshan Jayaram</a:t>
            </a:r>
          </a:p>
        </p:txBody>
      </p:sp>
      <p:sp>
        <p:nvSpPr>
          <p:cNvPr id="12" name="Rectangle 11">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F57B2B0-61EF-9C22-260D-FAAF234A9D0C}"/>
              </a:ext>
            </a:extLst>
          </p:cNvPr>
          <p:cNvSpPr txBox="1"/>
          <p:nvPr/>
        </p:nvSpPr>
        <p:spPr>
          <a:xfrm>
            <a:off x="7501249" y="4901250"/>
            <a:ext cx="1058418" cy="369332"/>
          </a:xfrm>
          <a:prstGeom prst="rect">
            <a:avLst/>
          </a:prstGeom>
          <a:noFill/>
        </p:spPr>
        <p:txBody>
          <a:bodyPr wrap="square">
            <a:spAutoFit/>
          </a:bodyPr>
          <a:lstStyle/>
          <a:p>
            <a:r>
              <a:rPr lang="en-US" b="1" dirty="0">
                <a:latin typeface="+mj-lt"/>
                <a:ea typeface="+mj-ea"/>
                <a:cs typeface="+mj-cs"/>
              </a:rPr>
              <a:t>Team-28</a:t>
            </a:r>
            <a:endParaRPr lang="en-IN" b="1" dirty="0"/>
          </a:p>
        </p:txBody>
      </p:sp>
    </p:spTree>
    <p:extLst>
      <p:ext uri="{BB962C8B-B14F-4D97-AF65-F5344CB8AC3E}">
        <p14:creationId xmlns:p14="http://schemas.microsoft.com/office/powerpoint/2010/main" val="223853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black objects with a red line&#10;&#10;Description automatically generated">
            <a:extLst>
              <a:ext uri="{FF2B5EF4-FFF2-40B4-BE49-F238E27FC236}">
                <a16:creationId xmlns:a16="http://schemas.microsoft.com/office/drawing/2014/main" id="{6ED0902F-1963-814E-E4D5-DAEA80283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702" y="1751152"/>
            <a:ext cx="4040175" cy="2207301"/>
          </a:xfrm>
          <a:prstGeom prst="rect">
            <a:avLst/>
          </a:prstGeom>
        </p:spPr>
      </p:pic>
      <p:pic>
        <p:nvPicPr>
          <p:cNvPr id="5" name="Picture 4" descr="A collage of people walking&#10;&#10;Description automatically generated">
            <a:extLst>
              <a:ext uri="{FF2B5EF4-FFF2-40B4-BE49-F238E27FC236}">
                <a16:creationId xmlns:a16="http://schemas.microsoft.com/office/drawing/2014/main" id="{020190D4-1928-59D6-9027-AC159E278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782" y="4515132"/>
            <a:ext cx="3286201" cy="2342868"/>
          </a:xfrm>
          <a:prstGeom prst="rect">
            <a:avLst/>
          </a:prstGeom>
        </p:spPr>
      </p:pic>
      <p:pic>
        <p:nvPicPr>
          <p:cNvPr id="7" name="Picture 6" descr="A diagram of a graph&#10;&#10;Description automatically generated">
            <a:extLst>
              <a:ext uri="{FF2B5EF4-FFF2-40B4-BE49-F238E27FC236}">
                <a16:creationId xmlns:a16="http://schemas.microsoft.com/office/drawing/2014/main" id="{30D26339-C1AF-1123-E291-1C7B1A8464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9272" y="1905104"/>
            <a:ext cx="3170421" cy="1899396"/>
          </a:xfrm>
          <a:prstGeom prst="rect">
            <a:avLst/>
          </a:prstGeom>
        </p:spPr>
      </p:pic>
      <p:sp>
        <p:nvSpPr>
          <p:cNvPr id="8" name="Title 1">
            <a:extLst>
              <a:ext uri="{FF2B5EF4-FFF2-40B4-BE49-F238E27FC236}">
                <a16:creationId xmlns:a16="http://schemas.microsoft.com/office/drawing/2014/main" id="{BCB2F28C-5F39-2FE5-3396-36E33789E4F8}"/>
              </a:ext>
            </a:extLst>
          </p:cNvPr>
          <p:cNvSpPr txBox="1">
            <a:spLocks/>
          </p:cNvSpPr>
          <p:nvPr/>
        </p:nvSpPr>
        <p:spPr>
          <a:xfrm>
            <a:off x="721726" y="1279371"/>
            <a:ext cx="2750466" cy="4333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dirty="0">
                <a:latin typeface="Times New Roman" panose="02020603050405020304" pitchFamily="18" charset="0"/>
                <a:cs typeface="Times New Roman" panose="02020603050405020304" pitchFamily="18" charset="0"/>
              </a:rPr>
              <a:t>Disparity in images:</a:t>
            </a:r>
          </a:p>
        </p:txBody>
      </p:sp>
      <p:sp>
        <p:nvSpPr>
          <p:cNvPr id="10" name="TextBox 9">
            <a:extLst>
              <a:ext uri="{FF2B5EF4-FFF2-40B4-BE49-F238E27FC236}">
                <a16:creationId xmlns:a16="http://schemas.microsoft.com/office/drawing/2014/main" id="{3885AA9E-CD89-64A4-FD5A-64ED085991E9}"/>
              </a:ext>
            </a:extLst>
          </p:cNvPr>
          <p:cNvSpPr txBox="1"/>
          <p:nvPr/>
        </p:nvSpPr>
        <p:spPr>
          <a:xfrm>
            <a:off x="1205191" y="5369535"/>
            <a:ext cx="1957341" cy="400110"/>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Occlusions:</a:t>
            </a:r>
          </a:p>
        </p:txBody>
      </p:sp>
      <p:sp>
        <p:nvSpPr>
          <p:cNvPr id="12" name="TextBox 11">
            <a:extLst>
              <a:ext uri="{FF2B5EF4-FFF2-40B4-BE49-F238E27FC236}">
                <a16:creationId xmlns:a16="http://schemas.microsoft.com/office/drawing/2014/main" id="{DC86A022-F014-6FD7-205A-DDBD09BFE79D}"/>
              </a:ext>
            </a:extLst>
          </p:cNvPr>
          <p:cNvSpPr txBox="1"/>
          <p:nvPr/>
        </p:nvSpPr>
        <p:spPr>
          <a:xfrm>
            <a:off x="412066" y="483926"/>
            <a:ext cx="3369787" cy="523220"/>
          </a:xfrm>
          <a:prstGeom prst="rect">
            <a:avLst/>
          </a:prstGeom>
          <a:noFill/>
        </p:spPr>
        <p:txBody>
          <a:bodyPr wrap="square">
            <a:spAutoFit/>
          </a:bodyPr>
          <a:lstStyle/>
          <a:p>
            <a:r>
              <a:rPr lang="en-IN" sz="2800" b="1" u="sng" dirty="0">
                <a:latin typeface="Times New Roman" panose="02020603050405020304" pitchFamily="18" charset="0"/>
                <a:cs typeface="Times New Roman" panose="02020603050405020304" pitchFamily="18" charset="0"/>
              </a:rPr>
              <a:t>Problem Statement:</a:t>
            </a:r>
          </a:p>
        </p:txBody>
      </p:sp>
    </p:spTree>
    <p:extLst>
      <p:ext uri="{BB962C8B-B14F-4D97-AF65-F5344CB8AC3E}">
        <p14:creationId xmlns:p14="http://schemas.microsoft.com/office/powerpoint/2010/main" val="2820678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62B6B-D3B2-B523-20BB-0FF81BD62BBD}"/>
              </a:ext>
            </a:extLst>
          </p:cNvPr>
          <p:cNvSpPr>
            <a:spLocks noGrp="1"/>
          </p:cNvSpPr>
          <p:nvPr>
            <p:ph type="title"/>
          </p:nvPr>
        </p:nvSpPr>
        <p:spPr>
          <a:xfrm>
            <a:off x="206477" y="20036"/>
            <a:ext cx="2353843" cy="535419"/>
          </a:xfrm>
        </p:spPr>
        <p:txBody>
          <a:bodyPr>
            <a:normAutofit fontScale="90000"/>
          </a:bodyPr>
          <a:lstStyle/>
          <a:p>
            <a:r>
              <a:rPr lang="en-US" sz="2800" b="1" u="sng" dirty="0">
                <a:latin typeface="Times New Roman" panose="02020603050405020304" pitchFamily="18" charset="0"/>
                <a:cs typeface="Times New Roman" panose="02020603050405020304" pitchFamily="18" charset="0"/>
              </a:rPr>
              <a:t>Related works</a:t>
            </a:r>
            <a:endParaRPr lang="en-IN" sz="2800" b="1" u="sng"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47302BDE-061D-DA6A-F560-33BAB817D52B}"/>
              </a:ext>
            </a:extLst>
          </p:cNvPr>
          <p:cNvSpPr>
            <a:spLocks noGrp="1"/>
          </p:cNvSpPr>
          <p:nvPr>
            <p:ph idx="1"/>
          </p:nvPr>
        </p:nvSpPr>
        <p:spPr>
          <a:xfrm>
            <a:off x="147485" y="486470"/>
            <a:ext cx="11838038" cy="6083784"/>
          </a:xfrm>
        </p:spPr>
        <p:txBody>
          <a:bodyPr>
            <a:normAutofit/>
          </a:bodyPr>
          <a:lstStyle/>
          <a:p>
            <a:pPr marL="0" indent="0" algn="just">
              <a:buNone/>
            </a:pPr>
            <a:r>
              <a:rPr lang="en-US" sz="1600" dirty="0">
                <a:latin typeface="Times New Roman" panose="02020603050405020304" pitchFamily="18" charset="0"/>
                <a:cs typeface="Times New Roman" panose="02020603050405020304" pitchFamily="18" charset="0"/>
              </a:rPr>
              <a:t>Here is a brief overview of recent works on 3D object detection:</a:t>
            </a:r>
          </a:p>
          <a:p>
            <a:pPr marL="0" indent="0" algn="just">
              <a:buNone/>
            </a:pPr>
            <a:r>
              <a:rPr lang="en-IN" sz="1600" b="1" dirty="0">
                <a:latin typeface="Times New Roman" panose="02020603050405020304" pitchFamily="18" charset="0"/>
                <a:cs typeface="Times New Roman" panose="02020603050405020304" pitchFamily="18" charset="0"/>
              </a:rPr>
              <a:t>1) LiDAR-based 3D Object Detection</a:t>
            </a:r>
            <a:r>
              <a:rPr lang="en-US" sz="1600" dirty="0">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It is one of the fundamental aspects of autonomous systems. This uses LiDAR sensors to accurately recognize the environment in three dimensions. In recent years, many methods have emerged that uses LiDAR's capability to provide precise 3D information. These methods typically process raw LiDAR data in various representations to enhance detection accuracy. </a:t>
            </a:r>
          </a:p>
          <a:p>
            <a:pPr marL="0" indent="0" algn="just">
              <a:buNone/>
            </a:pPr>
            <a:r>
              <a:rPr lang="en-US" sz="1600" b="1" dirty="0">
                <a:latin typeface="Times New Roman" panose="02020603050405020304" pitchFamily="18" charset="0"/>
                <a:cs typeface="Times New Roman" panose="02020603050405020304" pitchFamily="18" charset="0"/>
              </a:rPr>
              <a:t>2) Monocular-based 3D Object Detection</a:t>
            </a:r>
            <a:r>
              <a:rPr lang="en-US" sz="1600" dirty="0">
                <a:latin typeface="Times New Roman" panose="02020603050405020304" pitchFamily="18" charset="0"/>
                <a:cs typeface="Times New Roman" panose="02020603050405020304" pitchFamily="18" charset="0"/>
              </a:rPr>
              <a:t>:</a:t>
            </a:r>
          </a:p>
          <a:p>
            <a:pPr algn="just"/>
            <a:r>
              <a:rPr lang="en-US" sz="1600" dirty="0">
                <a:latin typeface="Times New Roman" panose="02020603050405020304" pitchFamily="18" charset="0"/>
                <a:cs typeface="Times New Roman" panose="02020603050405020304" pitchFamily="18" charset="0"/>
              </a:rPr>
              <a:t>Monocular-based 3D object detection refers to the process of detecting and localizing three-dimensional objects in the environment using only a single camera image. While monocular methods lack direct depth information, they rely on various cues and assumptions to infer the 3D structure of objects</a:t>
            </a:r>
          </a:p>
          <a:p>
            <a:pPr marL="0" indent="0" algn="just">
              <a:buNone/>
            </a:pPr>
            <a:r>
              <a:rPr lang="en-US" sz="1600" b="1" dirty="0">
                <a:latin typeface="Times New Roman" panose="02020603050405020304" pitchFamily="18" charset="0"/>
                <a:cs typeface="Times New Roman" panose="02020603050405020304" pitchFamily="18" charset="0"/>
              </a:rPr>
              <a:t>3) Stereo-based 3D object detection:</a:t>
            </a:r>
          </a:p>
          <a:p>
            <a:pPr algn="just"/>
            <a:r>
              <a:rPr lang="en-US" sz="1600" dirty="0">
                <a:latin typeface="Times New Roman" panose="02020603050405020304" pitchFamily="18" charset="0"/>
                <a:cs typeface="Times New Roman" panose="02020603050405020304" pitchFamily="18" charset="0"/>
              </a:rPr>
              <a:t>Stereo-based 3D object detection leverages the information obtained from stereo vision, where depth is inferred by comparing the disparities between corresponding points in stereo image pairs.</a:t>
            </a:r>
          </a:p>
          <a:p>
            <a:pPr marL="0" indent="0" algn="just">
              <a:buNone/>
            </a:pPr>
            <a:r>
              <a:rPr lang="en-US" sz="1600" dirty="0">
                <a:latin typeface="Times New Roman" panose="02020603050405020304" pitchFamily="18" charset="0"/>
                <a:cs typeface="Times New Roman" panose="02020603050405020304" pitchFamily="18" charset="0"/>
              </a:rPr>
              <a:t>     Despite its potential, there are relatively few works in this area compared to LiDAR-based or monocular-based methods.</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0" indent="0" algn="just">
              <a:buNone/>
            </a:pPr>
            <a:endParaRPr lang="en-US" sz="1600" u="sng"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marL="457200" indent="-457200" algn="just">
              <a:buAutoNum type="arabicParenR"/>
            </a:pPr>
            <a:endParaRPr lang="en-IN" sz="1600" dirty="0"/>
          </a:p>
        </p:txBody>
      </p:sp>
      <p:pic>
        <p:nvPicPr>
          <p:cNvPr id="5" name="Picture 2" descr="LiDAR point-cloud based 3D object ...">
            <a:extLst>
              <a:ext uri="{FF2B5EF4-FFF2-40B4-BE49-F238E27FC236}">
                <a16:creationId xmlns:a16="http://schemas.microsoft.com/office/drawing/2014/main" id="{2FA48365-5199-0484-F91E-7F7C7D29D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77" y="4486052"/>
            <a:ext cx="3362632" cy="19739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nocular 3D Object Detection in ...">
            <a:extLst>
              <a:ext uri="{FF2B5EF4-FFF2-40B4-BE49-F238E27FC236}">
                <a16:creationId xmlns:a16="http://schemas.microsoft.com/office/drawing/2014/main" id="{39AEBB8D-C759-D97B-7E89-5B1986E1D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090" y="4845462"/>
            <a:ext cx="4119717" cy="1255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tereo R-CNN Based 3D Object Detection ...">
            <a:extLst>
              <a:ext uri="{FF2B5EF4-FFF2-40B4-BE49-F238E27FC236}">
                <a16:creationId xmlns:a16="http://schemas.microsoft.com/office/drawing/2014/main" id="{70E12681-E8BE-51F3-C8B9-D30407F30B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4935" y="4308045"/>
            <a:ext cx="3321460" cy="2329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573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C86A022-F014-6FD7-205A-DDBD09BFE79D}"/>
              </a:ext>
            </a:extLst>
          </p:cNvPr>
          <p:cNvSpPr txBox="1"/>
          <p:nvPr/>
        </p:nvSpPr>
        <p:spPr>
          <a:xfrm>
            <a:off x="301752" y="358535"/>
            <a:ext cx="3369787" cy="523220"/>
          </a:xfrm>
          <a:prstGeom prst="rect">
            <a:avLst/>
          </a:prstGeom>
          <a:noFill/>
        </p:spPr>
        <p:txBody>
          <a:bodyPr wrap="square">
            <a:spAutoFit/>
          </a:bodyPr>
          <a:lstStyle/>
          <a:p>
            <a:r>
              <a:rPr lang="en-IN" sz="2800" b="1" u="sng" dirty="0">
                <a:latin typeface="Times New Roman" panose="02020603050405020304" pitchFamily="18" charset="0"/>
                <a:cs typeface="Times New Roman" panose="02020603050405020304" pitchFamily="18" charset="0"/>
              </a:rPr>
              <a:t>Background:</a:t>
            </a:r>
          </a:p>
        </p:txBody>
      </p:sp>
      <p:pic>
        <p:nvPicPr>
          <p:cNvPr id="4" name="Picture 3">
            <a:extLst>
              <a:ext uri="{FF2B5EF4-FFF2-40B4-BE49-F238E27FC236}">
                <a16:creationId xmlns:a16="http://schemas.microsoft.com/office/drawing/2014/main" id="{7775054E-1828-DC16-4100-EBE559DB8D82}"/>
              </a:ext>
            </a:extLst>
          </p:cNvPr>
          <p:cNvPicPr>
            <a:picLocks noChangeAspect="1"/>
          </p:cNvPicPr>
          <p:nvPr/>
        </p:nvPicPr>
        <p:blipFill>
          <a:blip r:embed="rId2"/>
          <a:stretch>
            <a:fillRect/>
          </a:stretch>
        </p:blipFill>
        <p:spPr>
          <a:xfrm>
            <a:off x="618744" y="1252095"/>
            <a:ext cx="8028432" cy="3061292"/>
          </a:xfrm>
          <a:prstGeom prst="rect">
            <a:avLst/>
          </a:prstGeom>
        </p:spPr>
      </p:pic>
      <p:sp>
        <p:nvSpPr>
          <p:cNvPr id="9" name="TextBox 8">
            <a:extLst>
              <a:ext uri="{FF2B5EF4-FFF2-40B4-BE49-F238E27FC236}">
                <a16:creationId xmlns:a16="http://schemas.microsoft.com/office/drawing/2014/main" id="{BFA5ED61-037E-35ED-5E8F-3AB2F566F487}"/>
              </a:ext>
            </a:extLst>
          </p:cNvPr>
          <p:cNvSpPr txBox="1"/>
          <p:nvPr/>
        </p:nvSpPr>
        <p:spPr>
          <a:xfrm>
            <a:off x="1438275" y="5159216"/>
            <a:ext cx="9315450" cy="1200329"/>
          </a:xfrm>
          <a:prstGeom prst="rect">
            <a:avLst/>
          </a:prstGeom>
          <a:noFill/>
        </p:spPr>
        <p:txBody>
          <a:bodyPr wrap="square">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Performance: Tested on the KITTI dataset, the method improved 3D detection accuracy by 30%.</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Next Steps: Focus on enhancing accuracy in more complex driving environments to further refine and extend the technology's application.</a:t>
            </a:r>
          </a:p>
        </p:txBody>
      </p:sp>
      <p:pic>
        <p:nvPicPr>
          <p:cNvPr id="2050" name="Picture 2" descr="Monocular 3D Object Detection in ...">
            <a:extLst>
              <a:ext uri="{FF2B5EF4-FFF2-40B4-BE49-F238E27FC236}">
                <a16:creationId xmlns:a16="http://schemas.microsoft.com/office/drawing/2014/main" id="{74D3924E-8D8C-F508-FCB7-8DE9015B4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3027" y="2997800"/>
            <a:ext cx="3338973" cy="1976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377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6F3F60-F580-AC0B-3723-E5D8153D1C6A}"/>
              </a:ext>
            </a:extLst>
          </p:cNvPr>
          <p:cNvSpPr txBox="1"/>
          <p:nvPr/>
        </p:nvSpPr>
        <p:spPr>
          <a:xfrm>
            <a:off x="531876" y="210312"/>
            <a:ext cx="2659380" cy="523220"/>
          </a:xfrm>
          <a:prstGeom prst="rect">
            <a:avLst/>
          </a:prstGeom>
          <a:noFill/>
        </p:spPr>
        <p:txBody>
          <a:bodyPr wrap="square" rtlCol="0">
            <a:spAutoFit/>
          </a:bodyPr>
          <a:lstStyle/>
          <a:p>
            <a:r>
              <a:rPr lang="en-IN" sz="2800" b="1" u="sng" dirty="0">
                <a:latin typeface="Times New Roman" panose="02020603050405020304" pitchFamily="18" charset="0"/>
                <a:cs typeface="Times New Roman" panose="02020603050405020304" pitchFamily="18" charset="0"/>
              </a:rPr>
              <a:t>Methodology:</a:t>
            </a:r>
          </a:p>
        </p:txBody>
      </p:sp>
      <p:pic>
        <p:nvPicPr>
          <p:cNvPr id="4" name="Picture 3" descr="A diagram of a diagram&#10;&#10;Description automatically generated">
            <a:extLst>
              <a:ext uri="{FF2B5EF4-FFF2-40B4-BE49-F238E27FC236}">
                <a16:creationId xmlns:a16="http://schemas.microsoft.com/office/drawing/2014/main" id="{7394448A-0B62-8261-73EA-052E5E47E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2850" y="5494303"/>
            <a:ext cx="4686300" cy="1200150"/>
          </a:xfrm>
          <a:prstGeom prst="rect">
            <a:avLst/>
          </a:prstGeom>
        </p:spPr>
      </p:pic>
      <p:pic>
        <p:nvPicPr>
          <p:cNvPr id="6" name="Picture 5" descr="A white paper with black text&#10;&#10;Description automatically generated">
            <a:extLst>
              <a:ext uri="{FF2B5EF4-FFF2-40B4-BE49-F238E27FC236}">
                <a16:creationId xmlns:a16="http://schemas.microsoft.com/office/drawing/2014/main" id="{5929F90F-9809-EEF7-C591-2FD13B8FA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4088" y="3390469"/>
            <a:ext cx="4581525" cy="1914525"/>
          </a:xfrm>
          <a:prstGeom prst="rect">
            <a:avLst/>
          </a:prstGeom>
        </p:spPr>
      </p:pic>
      <p:pic>
        <p:nvPicPr>
          <p:cNvPr id="8" name="Picture 7" descr="A collage of images and text&#10;&#10;Description automatically generated">
            <a:extLst>
              <a:ext uri="{FF2B5EF4-FFF2-40B4-BE49-F238E27FC236}">
                <a16:creationId xmlns:a16="http://schemas.microsoft.com/office/drawing/2014/main" id="{54B79D8E-EE82-673A-EE4C-5398BF57FD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0263" y="1029460"/>
            <a:ext cx="4705350" cy="2171700"/>
          </a:xfrm>
          <a:prstGeom prst="rect">
            <a:avLst/>
          </a:prstGeom>
        </p:spPr>
      </p:pic>
      <p:sp>
        <p:nvSpPr>
          <p:cNvPr id="10" name="TextBox 9">
            <a:extLst>
              <a:ext uri="{FF2B5EF4-FFF2-40B4-BE49-F238E27FC236}">
                <a16:creationId xmlns:a16="http://schemas.microsoft.com/office/drawing/2014/main" id="{67785078-4BCF-3316-FED0-D99C079D4B5C}"/>
              </a:ext>
            </a:extLst>
          </p:cNvPr>
          <p:cNvSpPr txBox="1"/>
          <p:nvPr/>
        </p:nvSpPr>
        <p:spPr>
          <a:xfrm>
            <a:off x="624029" y="1956148"/>
            <a:ext cx="6094378" cy="3416320"/>
          </a:xfrm>
          <a:prstGeom prst="rect">
            <a:avLst/>
          </a:prstGeom>
          <a:noFill/>
        </p:spPr>
        <p:txBody>
          <a:bodyPr wrap="square">
            <a:spAutoFit/>
          </a:bodyPr>
          <a:lstStyle/>
          <a:p>
            <a:pPr marL="285750" indent="-285750">
              <a:buFont typeface="Arial" panose="020B0604020202020204" pitchFamily="34" charset="0"/>
              <a:buChar char="•"/>
            </a:pPr>
            <a:r>
              <a:rPr lang="en-IN" b="1" dirty="0"/>
              <a:t>Depth-Aware Weighting:</a:t>
            </a:r>
            <a:br>
              <a:rPr lang="en-IN" b="1" dirty="0"/>
            </a:br>
            <a:r>
              <a:rPr lang="en-IN" dirty="0"/>
              <a:t>Adjusts loss importance based on object depth to better focus on distant objects.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Uncertainty-Aware Loss Function:</a:t>
            </a:r>
            <a:br>
              <a:rPr lang="en-IN" b="1" dirty="0"/>
            </a:br>
            <a:r>
              <a:rPr lang="en-IN" dirty="0"/>
              <a:t>Dynamically weights loss components based on task uncertainty to improve learning focus and accuracy.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err="1"/>
              <a:t>Keypoint</a:t>
            </a:r>
            <a:r>
              <a:rPr lang="en-IN" b="1" dirty="0"/>
              <a:t> Localization Improvement:</a:t>
            </a:r>
            <a:br>
              <a:rPr lang="en-IN" dirty="0"/>
            </a:br>
            <a:r>
              <a:rPr lang="en-IN" dirty="0"/>
              <a:t>Adds a loss component for precise </a:t>
            </a:r>
            <a:r>
              <a:rPr lang="en-IN" dirty="0" err="1"/>
              <a:t>keypoint</a:t>
            </a:r>
            <a:r>
              <a:rPr lang="en-IN" dirty="0"/>
              <a:t> detection to enhance 3D bounding box accuracy.</a:t>
            </a:r>
            <a:br>
              <a:rPr lang="en-IN" dirty="0"/>
            </a:br>
            <a:endParaRPr lang="en-IN" dirty="0"/>
          </a:p>
        </p:txBody>
      </p:sp>
      <p:sp>
        <p:nvSpPr>
          <p:cNvPr id="12" name="TextBox 11">
            <a:extLst>
              <a:ext uri="{FF2B5EF4-FFF2-40B4-BE49-F238E27FC236}">
                <a16:creationId xmlns:a16="http://schemas.microsoft.com/office/drawing/2014/main" id="{9CEC1A89-678B-BA96-57CB-7EFAC7952412}"/>
              </a:ext>
            </a:extLst>
          </p:cNvPr>
          <p:cNvSpPr txBox="1"/>
          <p:nvPr/>
        </p:nvSpPr>
        <p:spPr>
          <a:xfrm>
            <a:off x="623931" y="948076"/>
            <a:ext cx="2201565" cy="369332"/>
          </a:xfrm>
          <a:prstGeom prst="rect">
            <a:avLst/>
          </a:prstGeom>
          <a:noFill/>
        </p:spPr>
        <p:txBody>
          <a:bodyPr wrap="square">
            <a:spAutoFit/>
          </a:bodyPr>
          <a:lstStyle/>
          <a:p>
            <a:r>
              <a:rPr lang="en-IN" dirty="0"/>
              <a:t>Key Enhancements:</a:t>
            </a:r>
          </a:p>
        </p:txBody>
      </p:sp>
    </p:spTree>
    <p:extLst>
      <p:ext uri="{BB962C8B-B14F-4D97-AF65-F5344CB8AC3E}">
        <p14:creationId xmlns:p14="http://schemas.microsoft.com/office/powerpoint/2010/main" val="2855418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5BCA59-2B74-DFDB-280E-BA5FF9940C05}"/>
              </a:ext>
            </a:extLst>
          </p:cNvPr>
          <p:cNvSpPr>
            <a:spLocks noGrp="1"/>
          </p:cNvSpPr>
          <p:nvPr/>
        </p:nvSpPr>
        <p:spPr>
          <a:xfrm>
            <a:off x="557784" y="192024"/>
            <a:ext cx="10515600" cy="11338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u="sng" dirty="0">
                <a:latin typeface="Times New Roman" panose="02020603050405020304" pitchFamily="18" charset="0"/>
                <a:cs typeface="Times New Roman" panose="02020603050405020304" pitchFamily="18" charset="0"/>
              </a:rPr>
              <a:t>Strategies used</a:t>
            </a:r>
            <a:r>
              <a:rPr lang="en-US" sz="2800" u="sng"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2FB18B6F-3D9E-BF85-2B93-11F27FB4C075}"/>
              </a:ext>
            </a:extLst>
          </p:cNvPr>
          <p:cNvSpPr txBox="1"/>
          <p:nvPr/>
        </p:nvSpPr>
        <p:spPr>
          <a:xfrm>
            <a:off x="557784" y="1298448"/>
            <a:ext cx="12192000" cy="830997"/>
          </a:xfrm>
          <a:prstGeom prst="rect">
            <a:avLst/>
          </a:prstGeom>
          <a:noFill/>
        </p:spPr>
        <p:txBody>
          <a:bodyPr wrap="square">
            <a:spAutoFit/>
          </a:bodyPr>
          <a:lstStyle/>
          <a:p>
            <a:pPr algn="l" rtl="0" fontAlgn="base"/>
            <a:r>
              <a:rPr lang="en-US" sz="1600" b="0" i="0" u="none" strike="noStrike" dirty="0">
                <a:solidFill>
                  <a:srgbClr val="000000"/>
                </a:solidFill>
                <a:effectLst/>
                <a:latin typeface="Times New Roman" panose="02020603050405020304" pitchFamily="18" charset="0"/>
                <a:cs typeface="Times New Roman" panose="02020603050405020304" pitchFamily="18" charset="0"/>
              </a:rPr>
              <a:t>1. Flip Augmentation </a:t>
            </a:r>
            <a:r>
              <a:rPr lang="en-US" sz="1600"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US" sz="1600" b="0" i="0" u="none" strike="noStrike" dirty="0">
                <a:solidFill>
                  <a:srgbClr val="000000"/>
                </a:solidFill>
                <a:effectLst/>
                <a:latin typeface="Times New Roman" panose="02020603050405020304" pitchFamily="18" charset="0"/>
                <a:cs typeface="Times New Roman" panose="02020603050405020304" pitchFamily="18" charset="0"/>
              </a:rPr>
              <a:t>     With stereo flip augmentation, the left-right images are flipped and exchanged, and</a:t>
            </a:r>
            <a:r>
              <a:rPr lang="en-US" sz="1600"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US" sz="1600" b="0" i="0" u="none" strike="noStrike" dirty="0">
                <a:solidFill>
                  <a:srgbClr val="000000"/>
                </a:solidFill>
                <a:effectLst/>
                <a:latin typeface="Times New Roman" panose="02020603050405020304" pitchFamily="18" charset="0"/>
                <a:cs typeface="Times New Roman" panose="02020603050405020304" pitchFamily="18" charset="0"/>
              </a:rPr>
              <a:t>      the training target for the perspective key point and viewpoint are also adjusted  respectively.</a:t>
            </a:r>
            <a:endParaRPr lang="en-US" sz="1600" b="0" i="0" dirty="0">
              <a:solidFill>
                <a:srgbClr val="000000"/>
              </a:solidFill>
              <a:effectLst/>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0B563190-2818-5F74-5234-8932AAC6A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920" y="2283333"/>
            <a:ext cx="10915650" cy="191624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9AA0578-E550-4B31-5A0D-7F8C3F9464B6}"/>
              </a:ext>
            </a:extLst>
          </p:cNvPr>
          <p:cNvSpPr txBox="1"/>
          <p:nvPr/>
        </p:nvSpPr>
        <p:spPr>
          <a:xfrm>
            <a:off x="557784" y="4328446"/>
            <a:ext cx="12192000" cy="830997"/>
          </a:xfrm>
          <a:prstGeom prst="rect">
            <a:avLst/>
          </a:prstGeom>
          <a:noFill/>
        </p:spPr>
        <p:txBody>
          <a:bodyPr wrap="square">
            <a:spAutoFit/>
          </a:bodyPr>
          <a:lstStyle/>
          <a:p>
            <a:pPr algn="l" rtl="0" fontAlgn="base">
              <a:buFont typeface="+mj-lt"/>
              <a:buAutoNum type="arabicPeriod" startAt="2"/>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Uncertainty weighting</a:t>
            </a:r>
            <a:r>
              <a:rPr lang="en-US" sz="1600"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US" sz="1600" b="0" i="0" u="none" strike="noStrike" dirty="0">
                <a:solidFill>
                  <a:srgbClr val="000000"/>
                </a:solidFill>
                <a:effectLst/>
                <a:latin typeface="Times New Roman" panose="02020603050405020304" pitchFamily="18" charset="0"/>
                <a:cs typeface="Times New Roman" panose="02020603050405020304" pitchFamily="18" charset="0"/>
              </a:rPr>
              <a:t>      Balancing the multi-task loss using uncertainty weight yields non-trivial improvements in both 3D</a:t>
            </a:r>
            <a:r>
              <a:rPr lang="en-US" sz="1600"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US" sz="1600" b="0" i="0" u="none" strike="noStrike" dirty="0">
                <a:solidFill>
                  <a:srgbClr val="000000"/>
                </a:solidFill>
                <a:effectLst/>
                <a:latin typeface="Times New Roman" panose="02020603050405020304" pitchFamily="18" charset="0"/>
                <a:cs typeface="Times New Roman" panose="02020603050405020304" pitchFamily="18" charset="0"/>
              </a:rPr>
              <a:t>      detection and localization tasks.</a:t>
            </a:r>
            <a:endParaRPr lang="en-US" sz="1600" b="0" i="0" dirty="0">
              <a:solidFill>
                <a:srgbClr val="000000"/>
              </a:solidFill>
              <a:effectLs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4D42BC55-DF68-5F83-D906-9A1A647F0386}"/>
              </a:ext>
            </a:extLst>
          </p:cNvPr>
          <p:cNvSpPr txBox="1"/>
          <p:nvPr/>
        </p:nvSpPr>
        <p:spPr>
          <a:xfrm>
            <a:off x="557784" y="5813807"/>
            <a:ext cx="12192000" cy="584775"/>
          </a:xfrm>
          <a:prstGeom prst="rect">
            <a:avLst/>
          </a:prstGeom>
          <a:noFill/>
        </p:spPr>
        <p:txBody>
          <a:bodyPr wrap="square">
            <a:spAutoFit/>
          </a:bodyPr>
          <a:lstStyle/>
          <a:p>
            <a:pPr algn="l" rtl="0" fontAlgn="base">
              <a:buFont typeface="Arial" panose="020B0604020202020204" pitchFamily="34" charset="0"/>
              <a:buChar cha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Stereo R-CNN can be extended for multiple object detection and tracking.</a:t>
            </a:r>
            <a:r>
              <a:rPr lang="en-US" sz="1600" b="0" i="0" dirty="0">
                <a:solidFill>
                  <a:srgbClr val="000000"/>
                </a:solidFill>
                <a:effectLst/>
                <a:latin typeface="Times New Roman" panose="02020603050405020304" pitchFamily="18" charset="0"/>
                <a:cs typeface="Times New Roman" panose="02020603050405020304" pitchFamily="18" charset="0"/>
              </a:rPr>
              <a:t>​</a:t>
            </a:r>
          </a:p>
          <a:p>
            <a:pPr algn="l" rtl="0" fontAlgn="base">
              <a:buFont typeface="Arial" panose="020B0604020202020204" pitchFamily="34" charset="0"/>
              <a:buChar cha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We also aim to improve precision of our model by incorporating instance segmentation and learning object</a:t>
            </a:r>
            <a:r>
              <a:rPr lang="en-US" sz="1600" b="0" i="0" dirty="0">
                <a:solidFill>
                  <a:srgbClr val="000000"/>
                </a:solidFill>
                <a:effectLst/>
                <a:latin typeface="Times New Roman" panose="02020603050405020304" pitchFamily="18" charset="0"/>
                <a:cs typeface="Times New Roman" panose="02020603050405020304" pitchFamily="18" charset="0"/>
              </a:rPr>
              <a:t>​</a:t>
            </a:r>
            <a:r>
              <a:rPr lang="en-US" sz="1600" dirty="0">
                <a:solidFill>
                  <a:srgbClr val="000000"/>
                </a:solidFill>
                <a:latin typeface="Times New Roman" panose="02020603050405020304" pitchFamily="18" charset="0"/>
                <a:cs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shapes.</a:t>
            </a:r>
            <a:r>
              <a:rPr lang="en-US" sz="1600" b="0" i="0" dirty="0">
                <a:solidFill>
                  <a:srgbClr val="000000"/>
                </a:solidFill>
                <a:effectLst/>
                <a:latin typeface="Times New Roman" panose="02020603050405020304" pitchFamily="18" charset="0"/>
                <a:cs typeface="Times New Roman" panose="02020603050405020304" pitchFamily="18" charset="0"/>
              </a:rPr>
              <a:t>​</a:t>
            </a:r>
          </a:p>
        </p:txBody>
      </p:sp>
      <p:sp>
        <p:nvSpPr>
          <p:cNvPr id="14" name="TextBox 13">
            <a:extLst>
              <a:ext uri="{FF2B5EF4-FFF2-40B4-BE49-F238E27FC236}">
                <a16:creationId xmlns:a16="http://schemas.microsoft.com/office/drawing/2014/main" id="{8A1594B0-B8C0-968D-258A-3995E072B047}"/>
              </a:ext>
            </a:extLst>
          </p:cNvPr>
          <p:cNvSpPr txBox="1"/>
          <p:nvPr/>
        </p:nvSpPr>
        <p:spPr>
          <a:xfrm>
            <a:off x="100584" y="5288308"/>
            <a:ext cx="6373368" cy="369332"/>
          </a:xfrm>
          <a:prstGeom prst="rect">
            <a:avLst/>
          </a:prstGeom>
          <a:noFill/>
        </p:spPr>
        <p:txBody>
          <a:bodyPr wrap="square">
            <a:spAutoFit/>
          </a:bodyPr>
          <a:lstStyle/>
          <a:p>
            <a:pPr lvl="1" fontAlgn="base"/>
            <a:r>
              <a:rPr lang="en-US" b="1" i="0" u="none" strike="noStrike" dirty="0">
                <a:solidFill>
                  <a:srgbClr val="000000"/>
                </a:solidFill>
                <a:effectLst/>
                <a:latin typeface="Times New Roman" panose="02020603050405020304" pitchFamily="18" charset="0"/>
                <a:cs typeface="Times New Roman" panose="02020603050405020304" pitchFamily="18" charset="0"/>
              </a:rPr>
              <a:t>Conclusion and Future work:</a:t>
            </a:r>
            <a:r>
              <a:rPr lang="en-US" b="1" i="0" dirty="0">
                <a:solidFill>
                  <a:srgbClr val="000000"/>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42687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 parked on the side of a road&#10;&#10;Description automatically generated">
            <a:extLst>
              <a:ext uri="{FF2B5EF4-FFF2-40B4-BE49-F238E27FC236}">
                <a16:creationId xmlns:a16="http://schemas.microsoft.com/office/drawing/2014/main" id="{39FA3A96-BAF3-EC63-6BC1-E49C8D03F3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2459"/>
            <a:ext cx="12192000" cy="5775541"/>
          </a:xfrm>
          <a:prstGeom prst="rect">
            <a:avLst/>
          </a:prstGeom>
        </p:spPr>
      </p:pic>
      <p:sp>
        <p:nvSpPr>
          <p:cNvPr id="6" name="TextBox 5">
            <a:extLst>
              <a:ext uri="{FF2B5EF4-FFF2-40B4-BE49-F238E27FC236}">
                <a16:creationId xmlns:a16="http://schemas.microsoft.com/office/drawing/2014/main" id="{2D016A62-6A27-280B-7BBE-33811068623F}"/>
              </a:ext>
            </a:extLst>
          </p:cNvPr>
          <p:cNvSpPr txBox="1"/>
          <p:nvPr/>
        </p:nvSpPr>
        <p:spPr>
          <a:xfrm>
            <a:off x="126460" y="317511"/>
            <a:ext cx="5186204" cy="584775"/>
          </a:xfrm>
          <a:prstGeom prst="rect">
            <a:avLst/>
          </a:prstGeom>
          <a:noFill/>
        </p:spPr>
        <p:txBody>
          <a:bodyPr wrap="square" rtlCol="0">
            <a:spAutoFit/>
          </a:bodyPr>
          <a:lstStyle/>
          <a:p>
            <a:r>
              <a:rPr lang="en-IN" sz="2800" b="1" u="sng" dirty="0">
                <a:latin typeface="Times New Roman" panose="02020603050405020304" pitchFamily="18" charset="0"/>
                <a:cs typeface="Times New Roman" panose="02020603050405020304" pitchFamily="18" charset="0"/>
              </a:rPr>
              <a:t>Stereo-RCNN</a:t>
            </a:r>
            <a:r>
              <a:rPr lang="en-IN" sz="3200" b="1" u="sng" dirty="0">
                <a:latin typeface="Times New Roman" panose="02020603050405020304" pitchFamily="18" charset="0"/>
                <a:cs typeface="Times New Roman" panose="02020603050405020304" pitchFamily="18" charset="0"/>
              </a:rPr>
              <a:t> Results:</a:t>
            </a:r>
          </a:p>
        </p:txBody>
      </p:sp>
    </p:spTree>
    <p:extLst>
      <p:ext uri="{BB962C8B-B14F-4D97-AF65-F5344CB8AC3E}">
        <p14:creationId xmlns:p14="http://schemas.microsoft.com/office/powerpoint/2010/main" val="28062982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540</TotalTime>
  <Words>429</Words>
  <Application>Microsoft Office PowerPoint</Application>
  <PresentationFormat>Widescreen</PresentationFormat>
  <Paragraphs>45</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Aptos Display</vt:lpstr>
      <vt:lpstr>Arial</vt:lpstr>
      <vt:lpstr>Times New Roman</vt:lpstr>
      <vt:lpstr>Office Theme</vt:lpstr>
      <vt:lpstr>Stereo R-CNN based 3D Object Detection for Autonomous Driving</vt:lpstr>
      <vt:lpstr>PowerPoint Presentation</vt:lpstr>
      <vt:lpstr>Related works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Stereo R-CNN based 3D Object Detection for Autonomous Driving</dc:title>
  <dc:creator>sivaraju ranga</dc:creator>
  <cp:lastModifiedBy>sivaraju ranga</cp:lastModifiedBy>
  <cp:revision>2</cp:revision>
  <dcterms:created xsi:type="dcterms:W3CDTF">2024-04-25T02:24:09Z</dcterms:created>
  <dcterms:modified xsi:type="dcterms:W3CDTF">2024-04-25T07:47:08Z</dcterms:modified>
</cp:coreProperties>
</file>